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4"/>
  </p:notesMasterIdLst>
  <p:sldIdLst>
    <p:sldId id="256" r:id="rId2"/>
    <p:sldId id="257" r:id="rId3"/>
    <p:sldId id="258" r:id="rId4"/>
    <p:sldId id="281" r:id="rId5"/>
    <p:sldId id="259" r:id="rId6"/>
    <p:sldId id="261" r:id="rId7"/>
    <p:sldId id="273" r:id="rId8"/>
    <p:sldId id="262" r:id="rId9"/>
    <p:sldId id="282" r:id="rId10"/>
    <p:sldId id="263" r:id="rId11"/>
    <p:sldId id="274" r:id="rId12"/>
    <p:sldId id="265" r:id="rId13"/>
    <p:sldId id="276" r:id="rId14"/>
    <p:sldId id="275" r:id="rId15"/>
    <p:sldId id="268" r:id="rId16"/>
    <p:sldId id="270" r:id="rId17"/>
    <p:sldId id="271" r:id="rId18"/>
    <p:sldId id="278" r:id="rId19"/>
    <p:sldId id="279" r:id="rId20"/>
    <p:sldId id="269" r:id="rId21"/>
    <p:sldId id="277" r:id="rId22"/>
    <p:sldId id="283" r:id="rId23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zgli" initials="z" lastIdx="8" clrIdx="0"/>
  <p:cmAuthor id="1" name="Qin Liu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33723" autoAdjust="0"/>
  </p:normalViewPr>
  <p:slideViewPr>
    <p:cSldViewPr snapToGrid="0" snapToObjects="1">
      <p:cViewPr varScale="1">
        <p:scale>
          <a:sx n="38" d="100"/>
          <a:sy n="38" d="100"/>
        </p:scale>
        <p:origin x="-367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interSettings" Target="printerSettings/printerSettings1.bin"/><Relationship Id="rId26" Type="http://schemas.openxmlformats.org/officeDocument/2006/relationships/commentAuthors" Target="commentAuthors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E694A1-6F91-4B7D-9A07-18EFD34EF9CD}" type="datetimeFigureOut">
              <a:rPr lang="zh-CN" altLang="en-US" smtClean="0"/>
              <a:pPr/>
              <a:t>16/4/15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C76183-5BE4-4B01-8CD5-0478B549596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5493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20584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6157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8753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6169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27020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621381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11659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915824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34127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8145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59241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0564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1872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47512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48148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290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C76183-5BE4-4B01-8CD5-0478B5495963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6745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49860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25942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5258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20657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25361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6488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08814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5333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80346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3334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 smtClean="0"/>
              <a:t>将图片拖动到占位符，或单击添加图标</a:t>
            </a:r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endParaRPr kumimoji="1" lang="zh-CN" alt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3695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en-US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smtClean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57200" y="6400800"/>
            <a:ext cx="5562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 smtClean="0"/>
            </a:lvl1pPr>
          </a:lstStyle>
          <a:p>
            <a:endParaRPr kumimoji="1" lang="zh-CN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2133600" cy="320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fld id="{1F2B13A8-9742-0049-8477-99B1E1162BF9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 b="1">
          <a:solidFill>
            <a:schemeClr val="tx2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</a:defRPr>
      </a:lvl9pPr>
    </p:titleStyle>
    <p:bodyStyle>
      <a:lvl1pPr marL="342900" indent="-342900" algn="l" rtl="0" eaLnBrk="1" fontAlgn="base" hangingPunct="1">
        <a:spcBef>
          <a:spcPct val="50000"/>
        </a:spcBef>
        <a:spcAft>
          <a:spcPct val="0"/>
        </a:spcAft>
        <a:buFont typeface="Wingdings" pitchFamily="2" charset="2"/>
        <a:buChar char="Ø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4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399515"/>
            <a:ext cx="7674690" cy="1470025"/>
          </a:xfrm>
        </p:spPr>
        <p:txBody>
          <a:bodyPr>
            <a:normAutofit/>
          </a:bodyPr>
          <a:lstStyle/>
          <a:p>
            <a:r>
              <a:rPr kumimoji="1" lang="en-US" altLang="zh-CN" sz="3200" dirty="0" smtClean="0"/>
              <a:t>VENUS: Vertex-Centric Streamlined Graph Computation on a Single PC</a:t>
            </a:r>
            <a:endParaRPr kumimoji="1" lang="zh-CN" altLang="en-US" sz="320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599" y="3639517"/>
            <a:ext cx="6376701" cy="2171224"/>
          </a:xfrm>
        </p:spPr>
        <p:txBody>
          <a:bodyPr>
            <a:noAutofit/>
          </a:bodyPr>
          <a:lstStyle/>
          <a:p>
            <a:r>
              <a:rPr kumimoji="1" lang="en-US" altLang="zh-CN" sz="2400" dirty="0" err="1" smtClean="0"/>
              <a:t>Jiefeng</a:t>
            </a:r>
            <a:r>
              <a:rPr kumimoji="1" lang="en-US" altLang="zh-CN" sz="2400" dirty="0" smtClean="0"/>
              <a:t> Cheng</a:t>
            </a:r>
            <a:r>
              <a:rPr kumimoji="1" lang="en-US" altLang="zh-CN" sz="2400" baseline="30000" dirty="0" smtClean="0"/>
              <a:t>1</a:t>
            </a:r>
            <a:r>
              <a:rPr kumimoji="1" lang="en-US" altLang="zh-CN" sz="2400" dirty="0" smtClean="0"/>
              <a:t>, </a:t>
            </a:r>
            <a:r>
              <a:rPr kumimoji="1" lang="en-US" altLang="zh-CN" sz="2400" b="1" u="sng" dirty="0" smtClean="0"/>
              <a:t>Qin Liu</a:t>
            </a:r>
            <a:r>
              <a:rPr kumimoji="1" lang="en-US" altLang="zh-CN" sz="2400" b="1" baseline="30000" dirty="0" smtClean="0"/>
              <a:t>2</a:t>
            </a:r>
            <a:r>
              <a:rPr kumimoji="1" lang="en-US" altLang="zh-CN" sz="2400" dirty="0" smtClean="0"/>
              <a:t>, </a:t>
            </a:r>
            <a:r>
              <a:rPr kumimoji="1" lang="en-US" altLang="zh-CN" sz="2400" dirty="0" err="1" smtClean="0"/>
              <a:t>Zhenguo</a:t>
            </a:r>
            <a:r>
              <a:rPr kumimoji="1" lang="en-US" altLang="zh-CN" sz="2400" dirty="0" smtClean="0"/>
              <a:t> Li</a:t>
            </a:r>
            <a:r>
              <a:rPr kumimoji="1" lang="en-US" altLang="zh-CN" sz="2400" baseline="30000" dirty="0" smtClean="0"/>
              <a:t>1</a:t>
            </a:r>
            <a:r>
              <a:rPr kumimoji="1" lang="en-US" altLang="zh-CN" sz="2400" dirty="0" smtClean="0"/>
              <a:t>,</a:t>
            </a:r>
          </a:p>
          <a:p>
            <a:r>
              <a:rPr kumimoji="1" lang="en-US" altLang="zh-CN" sz="2400" dirty="0" smtClean="0"/>
              <a:t>Wei Fan</a:t>
            </a:r>
            <a:r>
              <a:rPr kumimoji="1" lang="en-US" altLang="zh-CN" sz="2400" baseline="30000" dirty="0" smtClean="0"/>
              <a:t>1</a:t>
            </a:r>
            <a:r>
              <a:rPr kumimoji="1" lang="en-US" altLang="zh-CN" sz="2400" dirty="0" smtClean="0"/>
              <a:t>, John C.S. Lui</a:t>
            </a:r>
            <a:r>
              <a:rPr kumimoji="1" lang="en-US" altLang="zh-CN" sz="2400" baseline="30000" dirty="0" smtClean="0"/>
              <a:t>2</a:t>
            </a:r>
            <a:r>
              <a:rPr kumimoji="1" lang="en-US" altLang="zh-CN" sz="2400" dirty="0" smtClean="0"/>
              <a:t>, Cheng He</a:t>
            </a:r>
            <a:r>
              <a:rPr kumimoji="1" lang="en-US" altLang="zh-CN" sz="2400" baseline="30000" dirty="0" smtClean="0"/>
              <a:t>1</a:t>
            </a:r>
          </a:p>
          <a:p>
            <a:r>
              <a:rPr kumimoji="1" lang="en-US" altLang="zh-CN" sz="2400" baseline="30000" dirty="0" smtClean="0"/>
              <a:t>1</a:t>
            </a:r>
            <a:r>
              <a:rPr kumimoji="1" lang="en-US" altLang="zh-CN" sz="2400" dirty="0" smtClean="0"/>
              <a:t>Huawei Noah’s Ark Lab</a:t>
            </a:r>
          </a:p>
          <a:p>
            <a:r>
              <a:rPr kumimoji="1" lang="en-US" altLang="zh-CN" sz="2400" baseline="30000" dirty="0" smtClean="0"/>
              <a:t>2 </a:t>
            </a:r>
            <a:r>
              <a:rPr kumimoji="1" lang="en-US" altLang="zh-CN" sz="2400" dirty="0" smtClean="0"/>
              <a:t>The Chinese University of Hong Kong</a:t>
            </a:r>
            <a:endParaRPr kumimoji="1" lang="zh-CN" altLang="en-US" sz="2400" baseline="30000" dirty="0"/>
          </a:p>
        </p:txBody>
      </p:sp>
      <p:sp>
        <p:nvSpPr>
          <p:cNvPr id="4" name="文本框 3"/>
          <p:cNvSpPr txBox="1"/>
          <p:nvPr/>
        </p:nvSpPr>
        <p:spPr>
          <a:xfrm>
            <a:off x="7748300" y="6211386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ICDE’15</a:t>
            </a:r>
            <a:endParaRPr lang="zh-CN" altLang="en-US" dirty="0"/>
          </a:p>
        </p:txBody>
      </p:sp>
      <p:pic>
        <p:nvPicPr>
          <p:cNvPr id="1026" name="Picture 2" descr="http://www.noahlab.com.hk/img/huawei-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3" y="6174279"/>
            <a:ext cx="632847" cy="632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clhc.cuhk.edu.hk/images/cuhk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228" y="6211386"/>
            <a:ext cx="748360" cy="592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433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3"/>
    </mc:Choice>
    <mc:Fallback xmlns="">
      <p:transition xmlns:p14="http://schemas.microsoft.com/office/powerpoint/2010/main" spd="slow" advTm="1263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 smtClean="0"/>
              <a:t>Sharding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kumimoji="1" lang="en-US" altLang="zh-CN" dirty="0" smtClean="0"/>
              <a:t>Graph cannot fit in RAM?</a:t>
            </a:r>
          </a:p>
          <a:p>
            <a:pPr lvl="1"/>
            <a:r>
              <a:rPr kumimoji="1" lang="en-US" altLang="zh-CN" dirty="0" smtClean="0"/>
              <a:t>Split the graph into shards</a:t>
            </a:r>
          </a:p>
          <a:p>
            <a:r>
              <a:rPr kumimoji="1" lang="en-US" altLang="zh-CN" dirty="0" smtClean="0"/>
              <a:t>Each shard corresponds to an interval of vertices:</a:t>
            </a:r>
          </a:p>
          <a:p>
            <a:pPr lvl="1"/>
            <a:r>
              <a:rPr kumimoji="1" lang="en-US" altLang="zh-CN" dirty="0" smtClean="0"/>
              <a:t>G-shard: immutable structure of graph</a:t>
            </a:r>
          </a:p>
          <a:p>
            <a:pPr lvl="2"/>
            <a:r>
              <a:rPr kumimoji="1" lang="en-US" altLang="zh-CN" dirty="0" smtClean="0"/>
              <a:t>In-edges of nodes in the interval</a:t>
            </a:r>
          </a:p>
          <a:p>
            <a:pPr lvl="1"/>
            <a:r>
              <a:rPr kumimoji="1" lang="en-US" altLang="zh-CN" dirty="0" smtClean="0"/>
              <a:t>V-shard: mutable vertex values</a:t>
            </a:r>
          </a:p>
          <a:p>
            <a:pPr lvl="2"/>
            <a:r>
              <a:rPr kumimoji="1" lang="en-US" altLang="zh-CN" dirty="0" smtClean="0"/>
              <a:t>Vertex values of all vertices in the shard</a:t>
            </a:r>
          </a:p>
          <a:p>
            <a:r>
              <a:rPr kumimoji="1" lang="en-US" altLang="zh-CN" dirty="0" smtClean="0"/>
              <a:t>Structure table: all g-shards</a:t>
            </a:r>
          </a:p>
          <a:p>
            <a:r>
              <a:rPr kumimoji="1" lang="en-US" altLang="zh-CN" dirty="0" smtClean="0"/>
              <a:t>Value table: all vertex data</a:t>
            </a: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1583270"/>
              </p:ext>
            </p:extLst>
          </p:nvPr>
        </p:nvGraphicFramePr>
        <p:xfrm>
          <a:off x="1861577" y="5755323"/>
          <a:ext cx="5263041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74051"/>
                <a:gridCol w="310016"/>
                <a:gridCol w="310016"/>
                <a:gridCol w="310016"/>
                <a:gridCol w="310016"/>
                <a:gridCol w="310016"/>
                <a:gridCol w="310016"/>
                <a:gridCol w="310016"/>
                <a:gridCol w="310016"/>
                <a:gridCol w="310016"/>
                <a:gridCol w="437153"/>
                <a:gridCol w="424540"/>
                <a:gridCol w="43715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aseline="0" dirty="0" smtClean="0"/>
                        <a:t>Vertex 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Data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43383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908620789"/>
              </p:ext>
            </p:extLst>
          </p:nvPr>
        </p:nvGraphicFramePr>
        <p:xfrm>
          <a:off x="231458" y="4641850"/>
          <a:ext cx="8322944" cy="2103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71880"/>
                <a:gridCol w="2346642"/>
                <a:gridCol w="2346642"/>
                <a:gridCol w="255778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Interval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altLang="zh-CN" sz="2000" baseline="-25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=[1,4]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altLang="zh-CN" sz="2000" baseline="-25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=[5,8]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altLang="zh-CN" sz="2000" baseline="-25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=[9,12]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G-shard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7,9,10 → 1</a:t>
                      </a:r>
                    </a:p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6,10 → 2</a:t>
                      </a:r>
                    </a:p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1,2,6 → 3</a:t>
                      </a:r>
                    </a:p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1,2,6,7,10 → 4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6,7,8,11 → 5</a:t>
                      </a:r>
                    </a:p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1,10 → 6</a:t>
                      </a:r>
                    </a:p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3,10,11 → 7</a:t>
                      </a:r>
                    </a:p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3,6,11 → 8 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2,3,4,10,11 →  9</a:t>
                      </a:r>
                    </a:p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11 → 10</a:t>
                      </a:r>
                    </a:p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4,6 → 11</a:t>
                      </a:r>
                    </a:p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2,3,9,10,11 → 12</a:t>
                      </a:r>
                      <a:endParaRPr lang="zh-CN" altLang="en-US" sz="2000" dirty="0" smtClean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V-shard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en-US" altLang="zh-CN" sz="2000" baseline="-25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1</a:t>
                      </a:r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∪{6,7,9,10} 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nn-NO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nn-NO" altLang="zh-CN" sz="2000" baseline="-25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2</a:t>
                      </a:r>
                      <a:r>
                        <a:rPr lang="nn-NO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∪{1,3,10,11}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nn-NO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I</a:t>
                      </a:r>
                      <a:r>
                        <a:rPr lang="nn-NO" altLang="zh-CN" sz="2000" baseline="-25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3</a:t>
                      </a:r>
                      <a:r>
                        <a:rPr lang="nn-NO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∪{2,3,4,6}</a:t>
                      </a:r>
                      <a:endParaRPr lang="zh-CN" altLang="en-US" sz="2000" dirty="0" smtClean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954" y="71119"/>
            <a:ext cx="4742086" cy="45847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680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Vertex-Centric Streamlined Processing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V-shards are much smaller than g-shards</a:t>
            </a:r>
          </a:p>
          <a:p>
            <a:pPr lvl="1"/>
            <a:r>
              <a:rPr kumimoji="1" lang="en-US" altLang="zh-CN" dirty="0" smtClean="0"/>
              <a:t>Load each v-shard entirely into memory</a:t>
            </a:r>
          </a:p>
          <a:p>
            <a:r>
              <a:rPr kumimoji="1" lang="en-US" altLang="zh-CN" dirty="0" smtClean="0"/>
              <a:t>Scan each g-shard sequentially</a:t>
            </a:r>
          </a:p>
          <a:p>
            <a:pPr lvl="1"/>
            <a:r>
              <a:rPr kumimoji="1" lang="en-US" altLang="zh-CN" dirty="0" smtClean="0"/>
              <a:t>Execute the update function in parallel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040" y="3675062"/>
            <a:ext cx="5354320" cy="309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55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内容占位符 3"/>
          <p:cNvGraphicFramePr>
            <a:graphicFrameLocks noGrp="1"/>
          </p:cNvGraphicFramePr>
          <p:nvPr>
            <p:ph idx="4294967295"/>
            <p:extLst>
              <p:ext uri="{D42A27DB-BD31-4B8C-83A1-F6EECF244321}">
                <p14:modId xmlns:p14="http://schemas.microsoft.com/office/powerpoint/2010/main" val="3760386393"/>
              </p:ext>
            </p:extLst>
          </p:nvPr>
        </p:nvGraphicFramePr>
        <p:xfrm>
          <a:off x="3779083" y="132641"/>
          <a:ext cx="2557780" cy="6522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57780"/>
              </a:tblGrid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Execution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/>
                        <a:t>Load v-shard</a:t>
                      </a:r>
                      <a:r>
                        <a:rPr lang="en-US" altLang="zh-CN" sz="2000" baseline="0" dirty="0" smtClean="0"/>
                        <a:t> 1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/>
                        <a:t>7,9,10 → 1</a:t>
                      </a:r>
                    </a:p>
                    <a:p>
                      <a:pPr algn="r"/>
                      <a:r>
                        <a:rPr lang="en-US" altLang="zh-CN" sz="2000" dirty="0" smtClean="0"/>
                        <a:t>6,10 → 2</a:t>
                      </a:r>
                    </a:p>
                    <a:p>
                      <a:pPr algn="r"/>
                      <a:r>
                        <a:rPr lang="en-US" altLang="zh-CN" sz="2000" dirty="0" smtClean="0"/>
                        <a:t>1,2,6 → 3</a:t>
                      </a:r>
                    </a:p>
                    <a:p>
                      <a:pPr algn="r"/>
                      <a:r>
                        <a:rPr lang="en-US" altLang="zh-CN" sz="2000" dirty="0" smtClean="0"/>
                        <a:t>1,2,6,7,10 → 4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/>
                        <a:t>Update v-shard</a:t>
                      </a:r>
                      <a:r>
                        <a:rPr lang="en-US" altLang="zh-CN" sz="2000" baseline="0" dirty="0" smtClean="0"/>
                        <a:t> 1</a:t>
                      </a:r>
                      <a:endParaRPr lang="en-US" altLang="zh-CN" sz="2000" dirty="0" smtClean="0"/>
                    </a:p>
                    <a:p>
                      <a:pPr algn="r"/>
                      <a:r>
                        <a:rPr lang="en-US" altLang="zh-CN" sz="2000" dirty="0" smtClean="0"/>
                        <a:t>Load v-shard 2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/>
                        <a:t>6,7,8,11 → 5</a:t>
                      </a:r>
                    </a:p>
                    <a:p>
                      <a:pPr algn="r"/>
                      <a:r>
                        <a:rPr lang="en-US" altLang="zh-CN" sz="2000" dirty="0" smtClean="0"/>
                        <a:t>1,10 → 6</a:t>
                      </a:r>
                    </a:p>
                    <a:p>
                      <a:pPr algn="r"/>
                      <a:r>
                        <a:rPr lang="en-US" altLang="zh-CN" sz="2000" dirty="0" smtClean="0"/>
                        <a:t>3,10,11 → 7</a:t>
                      </a:r>
                    </a:p>
                    <a:p>
                      <a:pPr algn="r"/>
                      <a:r>
                        <a:rPr lang="en-US" altLang="zh-CN" sz="2000" dirty="0" smtClean="0"/>
                        <a:t>3,6,11 → 8 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altLang="zh-CN" sz="2000" dirty="0" smtClean="0"/>
                        <a:t>Update v-shard 2</a:t>
                      </a:r>
                    </a:p>
                    <a:p>
                      <a:pPr algn="r"/>
                      <a:r>
                        <a:rPr lang="en-US" altLang="zh-CN" sz="2000" dirty="0" smtClean="0"/>
                        <a:t>Load v-shard 3</a:t>
                      </a:r>
                      <a:endParaRPr lang="zh-CN" altLang="en-US" sz="2000" dirty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/>
                        <a:t>2,3,4,10,11 →  9</a:t>
                      </a:r>
                    </a:p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/>
                        <a:t>11 → 10</a:t>
                      </a:r>
                    </a:p>
                    <a:p>
                      <a:pPr algn="r"/>
                      <a:r>
                        <a:rPr lang="en-US" altLang="zh-CN" sz="2000" dirty="0" smtClean="0"/>
                        <a:t>4,6 → 11</a:t>
                      </a:r>
                    </a:p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/>
                        <a:t>2,3,9,10,11 → 12</a:t>
                      </a:r>
                      <a:endParaRPr lang="zh-CN" altLang="en-US" sz="2000" dirty="0" smtClean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marR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smtClean="0">
                          <a:latin typeface="Consolas" panose="020B0609020204030204" pitchFamily="49" charset="0"/>
                          <a:cs typeface="Consolas" panose="020B0609020204030204" pitchFamily="49" charset="0"/>
                        </a:rPr>
                        <a:t>Update v-shard 3</a:t>
                      </a:r>
                      <a:endParaRPr lang="zh-CN" altLang="en-US" sz="2000" dirty="0" smtClean="0">
                        <a:latin typeface="Consolas" panose="020B0609020204030204" pitchFamily="49" charset="0"/>
                        <a:cs typeface="Consolas" panose="020B0609020204030204" pitchFamily="49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直接箭头连接符 5"/>
          <p:cNvCxnSpPr/>
          <p:nvPr/>
        </p:nvCxnSpPr>
        <p:spPr bwMode="auto">
          <a:xfrm>
            <a:off x="6676970" y="587700"/>
            <a:ext cx="0" cy="3525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" name="直接箭头连接符 6"/>
          <p:cNvCxnSpPr/>
          <p:nvPr/>
        </p:nvCxnSpPr>
        <p:spPr bwMode="auto">
          <a:xfrm flipH="1">
            <a:off x="6675133" y="940240"/>
            <a:ext cx="1837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25" name="文本框 24"/>
          <p:cNvSpPr txBox="1"/>
          <p:nvPr/>
        </p:nvSpPr>
        <p:spPr>
          <a:xfrm>
            <a:off x="6268342" y="132641"/>
            <a:ext cx="1005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Loading</a:t>
            </a:r>
            <a:endParaRPr lang="zh-CN" altLang="en-US" dirty="0"/>
          </a:p>
        </p:txBody>
      </p:sp>
      <p:sp>
        <p:nvSpPr>
          <p:cNvPr id="26" name="文本框 25"/>
          <p:cNvSpPr txBox="1"/>
          <p:nvPr/>
        </p:nvSpPr>
        <p:spPr>
          <a:xfrm>
            <a:off x="2468430" y="139105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Execution</a:t>
            </a:r>
            <a:endParaRPr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227178" y="1014293"/>
            <a:ext cx="2361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Parallelize execution and loading</a:t>
            </a:r>
            <a:endParaRPr kumimoji="1" lang="zh-CN" altLang="en-US" dirty="0"/>
          </a:p>
        </p:txBody>
      </p:sp>
      <p:cxnSp>
        <p:nvCxnSpPr>
          <p:cNvPr id="5" name="直线箭头连接符 4"/>
          <p:cNvCxnSpPr>
            <a:endCxn id="2" idx="3"/>
          </p:cNvCxnSpPr>
          <p:nvPr/>
        </p:nvCxnSpPr>
        <p:spPr bwMode="auto">
          <a:xfrm flipH="1">
            <a:off x="2588437" y="1014293"/>
            <a:ext cx="611963" cy="32316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9" name="直线箭头连接符 18"/>
          <p:cNvCxnSpPr>
            <a:endCxn id="2" idx="3"/>
          </p:cNvCxnSpPr>
          <p:nvPr/>
        </p:nvCxnSpPr>
        <p:spPr bwMode="auto">
          <a:xfrm flipH="1">
            <a:off x="2588437" y="1337459"/>
            <a:ext cx="3934283" cy="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直接箭头连接符 6"/>
          <p:cNvCxnSpPr/>
          <p:nvPr/>
        </p:nvCxnSpPr>
        <p:spPr bwMode="auto">
          <a:xfrm flipH="1">
            <a:off x="6675133" y="1269778"/>
            <a:ext cx="1837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直接箭头连接符 6"/>
          <p:cNvCxnSpPr/>
          <p:nvPr/>
        </p:nvCxnSpPr>
        <p:spPr bwMode="auto">
          <a:xfrm flipH="1">
            <a:off x="6682251" y="1572041"/>
            <a:ext cx="1837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直接箭头连接符 6"/>
          <p:cNvCxnSpPr/>
          <p:nvPr/>
        </p:nvCxnSpPr>
        <p:spPr bwMode="auto">
          <a:xfrm flipH="1">
            <a:off x="6675133" y="1881481"/>
            <a:ext cx="1837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直接箭头连接符 6"/>
          <p:cNvCxnSpPr/>
          <p:nvPr/>
        </p:nvCxnSpPr>
        <p:spPr bwMode="auto">
          <a:xfrm flipH="1">
            <a:off x="3295921" y="940240"/>
            <a:ext cx="1837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6" name="直接箭头连接符 6"/>
          <p:cNvCxnSpPr/>
          <p:nvPr/>
        </p:nvCxnSpPr>
        <p:spPr bwMode="auto">
          <a:xfrm flipH="1">
            <a:off x="3295921" y="1269778"/>
            <a:ext cx="1837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7" name="直接箭头连接符 6"/>
          <p:cNvCxnSpPr/>
          <p:nvPr/>
        </p:nvCxnSpPr>
        <p:spPr bwMode="auto">
          <a:xfrm flipH="1">
            <a:off x="3303039" y="1572041"/>
            <a:ext cx="1837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8" name="直接箭头连接符 6"/>
          <p:cNvCxnSpPr/>
          <p:nvPr/>
        </p:nvCxnSpPr>
        <p:spPr bwMode="auto">
          <a:xfrm flipH="1">
            <a:off x="3295921" y="1881481"/>
            <a:ext cx="1837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6" name="直接箭头连接符 5"/>
          <p:cNvCxnSpPr/>
          <p:nvPr/>
        </p:nvCxnSpPr>
        <p:spPr bwMode="auto">
          <a:xfrm flipH="1">
            <a:off x="6675133" y="2275840"/>
            <a:ext cx="8955" cy="69640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7" name="直接箭头连接符 6"/>
          <p:cNvCxnSpPr/>
          <p:nvPr/>
        </p:nvCxnSpPr>
        <p:spPr bwMode="auto">
          <a:xfrm flipH="1">
            <a:off x="6673297" y="2972240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8" name="直接箭头连接符 6"/>
          <p:cNvCxnSpPr/>
          <p:nvPr/>
        </p:nvCxnSpPr>
        <p:spPr bwMode="auto">
          <a:xfrm flipH="1">
            <a:off x="6673297" y="3301778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9" name="直接箭头连接符 6"/>
          <p:cNvCxnSpPr/>
          <p:nvPr/>
        </p:nvCxnSpPr>
        <p:spPr bwMode="auto">
          <a:xfrm flipH="1">
            <a:off x="6680415" y="3604041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0" name="直接箭头连接符 6"/>
          <p:cNvCxnSpPr/>
          <p:nvPr/>
        </p:nvCxnSpPr>
        <p:spPr bwMode="auto">
          <a:xfrm flipH="1">
            <a:off x="6673297" y="3913481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1" name="直接箭头连接符 6"/>
          <p:cNvCxnSpPr/>
          <p:nvPr/>
        </p:nvCxnSpPr>
        <p:spPr bwMode="auto">
          <a:xfrm flipH="1">
            <a:off x="3294085" y="2972240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2" name="直接箭头连接符 6"/>
          <p:cNvCxnSpPr/>
          <p:nvPr/>
        </p:nvCxnSpPr>
        <p:spPr bwMode="auto">
          <a:xfrm flipH="1">
            <a:off x="3294085" y="3301778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3" name="直接箭头连接符 6"/>
          <p:cNvCxnSpPr/>
          <p:nvPr/>
        </p:nvCxnSpPr>
        <p:spPr bwMode="auto">
          <a:xfrm flipH="1">
            <a:off x="3301203" y="3604041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54" name="直接箭头连接符 6"/>
          <p:cNvCxnSpPr/>
          <p:nvPr/>
        </p:nvCxnSpPr>
        <p:spPr bwMode="auto">
          <a:xfrm flipH="1">
            <a:off x="3294085" y="3913481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5" name="直接箭头连接符 5"/>
          <p:cNvCxnSpPr/>
          <p:nvPr/>
        </p:nvCxnSpPr>
        <p:spPr bwMode="auto">
          <a:xfrm flipH="1">
            <a:off x="6664355" y="4246880"/>
            <a:ext cx="8955" cy="69640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6" name="直接箭头连接符 6"/>
          <p:cNvCxnSpPr/>
          <p:nvPr/>
        </p:nvCxnSpPr>
        <p:spPr bwMode="auto">
          <a:xfrm flipH="1">
            <a:off x="6662519" y="4943280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7" name="直接箭头连接符 6"/>
          <p:cNvCxnSpPr/>
          <p:nvPr/>
        </p:nvCxnSpPr>
        <p:spPr bwMode="auto">
          <a:xfrm flipH="1">
            <a:off x="6662519" y="5272818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8" name="直接箭头连接符 6"/>
          <p:cNvCxnSpPr/>
          <p:nvPr/>
        </p:nvCxnSpPr>
        <p:spPr bwMode="auto">
          <a:xfrm flipH="1">
            <a:off x="6669637" y="5575081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69" name="直接箭头连接符 6"/>
          <p:cNvCxnSpPr/>
          <p:nvPr/>
        </p:nvCxnSpPr>
        <p:spPr bwMode="auto">
          <a:xfrm flipH="1">
            <a:off x="6662519" y="5884521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0" name="直接箭头连接符 6"/>
          <p:cNvCxnSpPr/>
          <p:nvPr/>
        </p:nvCxnSpPr>
        <p:spPr bwMode="auto">
          <a:xfrm flipH="1">
            <a:off x="3283307" y="4943280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1" name="直接箭头连接符 6"/>
          <p:cNvCxnSpPr/>
          <p:nvPr/>
        </p:nvCxnSpPr>
        <p:spPr bwMode="auto">
          <a:xfrm flipH="1">
            <a:off x="3283307" y="5272818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2" name="直接箭头连接符 6"/>
          <p:cNvCxnSpPr/>
          <p:nvPr/>
        </p:nvCxnSpPr>
        <p:spPr bwMode="auto">
          <a:xfrm flipH="1">
            <a:off x="3290425" y="5575081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3" name="直接箭头连接符 6"/>
          <p:cNvCxnSpPr/>
          <p:nvPr/>
        </p:nvCxnSpPr>
        <p:spPr bwMode="auto">
          <a:xfrm flipH="1">
            <a:off x="3283307" y="5884521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rgbClr val="4F81BD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74" name="直接箭头连接符 6"/>
          <p:cNvCxnSpPr/>
          <p:nvPr/>
        </p:nvCxnSpPr>
        <p:spPr bwMode="auto">
          <a:xfrm flipH="1">
            <a:off x="6662519" y="6321962"/>
            <a:ext cx="1836" cy="309440"/>
          </a:xfrm>
          <a:prstGeom prst="straightConnector1">
            <a:avLst/>
          </a:prstGeom>
          <a:solidFill>
            <a:schemeClr val="accent1"/>
          </a:solidFill>
          <a:ln w="444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532812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Load and Update v-shards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Two </a:t>
            </a:r>
            <a:r>
              <a:rPr kumimoji="1" lang="en-US" altLang="zh-CN" dirty="0"/>
              <a:t>I/O efficient algorithms</a:t>
            </a:r>
          </a:p>
          <a:p>
            <a:pPr lvl="1"/>
            <a:r>
              <a:rPr kumimoji="1" lang="en-US" altLang="zh-CN" dirty="0" smtClean="0"/>
              <a:t>Algorithm 1</a:t>
            </a:r>
            <a:r>
              <a:rPr kumimoji="1" lang="en-US" altLang="zh-CN" dirty="0"/>
              <a:t>: </a:t>
            </a:r>
            <a:r>
              <a:rPr kumimoji="1" lang="en-US" altLang="zh-CN" dirty="0" smtClean="0"/>
              <a:t>Extension of PSW in </a:t>
            </a:r>
            <a:r>
              <a:rPr kumimoji="1" lang="en-US" altLang="zh-CN" dirty="0" err="1" smtClean="0"/>
              <a:t>GraphChi</a:t>
            </a:r>
            <a:r>
              <a:rPr kumimoji="1" lang="en-US" altLang="zh-CN" dirty="0" smtClean="0"/>
              <a:t> (skip)</a:t>
            </a:r>
          </a:p>
          <a:p>
            <a:pPr lvl="1"/>
            <a:r>
              <a:rPr kumimoji="1" lang="en-US" altLang="zh-CN" dirty="0" smtClean="0"/>
              <a:t>Algorithm 2</a:t>
            </a:r>
            <a:r>
              <a:rPr kumimoji="1" lang="en-US" altLang="zh-CN" dirty="0"/>
              <a:t>: M</a:t>
            </a:r>
            <a:r>
              <a:rPr kumimoji="1" lang="en-US" altLang="zh-CN" dirty="0" smtClean="0"/>
              <a:t>erge-Join</a:t>
            </a:r>
          </a:p>
          <a:p>
            <a:pPr lvl="2"/>
            <a:r>
              <a:rPr kumimoji="1" lang="en-US" altLang="zh-CN" dirty="0" smtClean="0"/>
              <a:t>Load: merge-join between value table and v-shard</a:t>
            </a:r>
          </a:p>
          <a:p>
            <a:pPr lvl="2"/>
            <a:endParaRPr kumimoji="1" lang="en-US" altLang="zh-CN" dirty="0"/>
          </a:p>
          <a:p>
            <a:pPr lvl="2"/>
            <a:endParaRPr kumimoji="1" lang="en-US" altLang="zh-CN" dirty="0" smtClean="0"/>
          </a:p>
          <a:p>
            <a:pPr lvl="2"/>
            <a:endParaRPr kumimoji="1" lang="en-US" altLang="zh-CN" dirty="0"/>
          </a:p>
          <a:p>
            <a:pPr lvl="2"/>
            <a:endParaRPr kumimoji="1" lang="en-US" altLang="zh-CN" dirty="0" smtClean="0"/>
          </a:p>
          <a:p>
            <a:pPr lvl="2"/>
            <a:endParaRPr kumimoji="1" lang="en-US" altLang="zh-CN" dirty="0" smtClean="0"/>
          </a:p>
          <a:p>
            <a:pPr marL="914400" lvl="2" indent="0">
              <a:buNone/>
            </a:pPr>
            <a:endParaRPr kumimoji="1" lang="en-US" altLang="zh-CN" dirty="0"/>
          </a:p>
          <a:p>
            <a:pPr lvl="2"/>
            <a:r>
              <a:rPr kumimoji="1" lang="en-US" altLang="zh-CN" dirty="0" smtClean="0"/>
              <a:t>Update: write values of [1,4] back to vertex table</a:t>
            </a:r>
          </a:p>
          <a:p>
            <a:pPr marL="342900" lvl="1" indent="-342900">
              <a:spcBef>
                <a:spcPct val="50000"/>
              </a:spcBef>
              <a:buFont typeface="Wingdings" pitchFamily="2" charset="2"/>
              <a:buChar char="Ø"/>
            </a:pPr>
            <a:r>
              <a:rPr kumimoji="1" lang="en-US" altLang="zh-CN" dirty="0"/>
              <a:t>Use value buffer to cache value </a:t>
            </a:r>
            <a:r>
              <a:rPr kumimoji="1" lang="en-US" altLang="zh-CN" dirty="0" smtClean="0"/>
              <a:t>table</a:t>
            </a:r>
            <a:endParaRPr kumimoji="1" lang="en-US" altLang="zh-CN" dirty="0"/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784911"/>
              </p:ext>
            </p:extLst>
          </p:nvPr>
        </p:nvGraphicFramePr>
        <p:xfrm>
          <a:off x="1442477" y="3138901"/>
          <a:ext cx="475474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65753"/>
                <a:gridCol w="310016"/>
                <a:gridCol w="310016"/>
                <a:gridCol w="310016"/>
                <a:gridCol w="310016"/>
                <a:gridCol w="310016"/>
                <a:gridCol w="310016"/>
                <a:gridCol w="310016"/>
                <a:gridCol w="310016"/>
                <a:gridCol w="310016"/>
                <a:gridCol w="437153"/>
                <a:gridCol w="424540"/>
                <a:gridCol w="43715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baseline="0" dirty="0" smtClean="0"/>
                        <a:t>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Data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6678678" y="3271717"/>
            <a:ext cx="21339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Value </a:t>
            </a:r>
            <a:r>
              <a:rPr kumimoji="1" lang="en-US" altLang="zh-CN" dirty="0"/>
              <a:t>t</a:t>
            </a:r>
            <a:r>
              <a:rPr kumimoji="1" lang="en-US" altLang="zh-CN" dirty="0" smtClean="0"/>
              <a:t>able on disk</a:t>
            </a:r>
            <a:endParaRPr kumimoji="1" lang="zh-CN" alt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9333767"/>
              </p:ext>
            </p:extLst>
          </p:nvPr>
        </p:nvGraphicFramePr>
        <p:xfrm>
          <a:off x="1442477" y="3971970"/>
          <a:ext cx="2831243" cy="370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1480"/>
                <a:gridCol w="283230"/>
                <a:gridCol w="283230"/>
                <a:gridCol w="283230"/>
                <a:gridCol w="283230"/>
                <a:gridCol w="283230"/>
                <a:gridCol w="283230"/>
                <a:gridCol w="283230"/>
                <a:gridCol w="43715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</a:t>
                      </a:r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文本框 6"/>
          <p:cNvSpPr txBox="1"/>
          <p:nvPr/>
        </p:nvSpPr>
        <p:spPr>
          <a:xfrm>
            <a:off x="6678678" y="3880581"/>
            <a:ext cx="22860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Vertices in v-shard 1</a:t>
            </a:r>
          </a:p>
          <a:p>
            <a:r>
              <a:rPr kumimoji="1" lang="en-US" altLang="zh-CN" dirty="0" smtClean="0"/>
              <a:t>on disk</a:t>
            </a:r>
            <a:endParaRPr kumimoji="1" lang="zh-CN" altLang="en-US" dirty="0"/>
          </a:p>
        </p:txBody>
      </p:sp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6731489"/>
              </p:ext>
            </p:extLst>
          </p:nvPr>
        </p:nvGraphicFramePr>
        <p:xfrm>
          <a:off x="1442477" y="4464446"/>
          <a:ext cx="3085516" cy="7416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665753"/>
                <a:gridCol w="283230"/>
                <a:gridCol w="283230"/>
                <a:gridCol w="283230"/>
                <a:gridCol w="283230"/>
                <a:gridCol w="283230"/>
                <a:gridCol w="283230"/>
                <a:gridCol w="283230"/>
                <a:gridCol w="437153"/>
              </a:tblGrid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ID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10</a:t>
                      </a:r>
                      <a:endParaRPr lang="zh-CN" alt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Data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9" name="文本框 8"/>
          <p:cNvSpPr txBox="1"/>
          <p:nvPr/>
        </p:nvSpPr>
        <p:spPr>
          <a:xfrm>
            <a:off x="6705518" y="4596179"/>
            <a:ext cx="19812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Loaded v-shard 1</a:t>
            </a:r>
            <a:endParaRPr kumimoji="1" lang="zh-CN" altLang="en-US" dirty="0"/>
          </a:p>
        </p:txBody>
      </p:sp>
      <p:sp>
        <p:nvSpPr>
          <p:cNvPr id="10" name="右弧形箭头 9"/>
          <p:cNvSpPr/>
          <p:nvPr/>
        </p:nvSpPr>
        <p:spPr bwMode="auto">
          <a:xfrm>
            <a:off x="771407" y="3880582"/>
            <a:ext cx="526815" cy="931240"/>
          </a:xfrm>
          <a:prstGeom prst="curvedRightArrow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1340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Evaluation of VENUS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en-US" altLang="zh-CN" dirty="0"/>
              <a:t>Setup</a:t>
            </a:r>
            <a:r>
              <a:rPr kumimoji="1" lang="en-US" altLang="zh-CN" dirty="0" smtClean="0"/>
              <a:t>: a commodity PC</a:t>
            </a:r>
          </a:p>
          <a:p>
            <a:pPr lvl="1"/>
            <a:r>
              <a:rPr kumimoji="1" lang="en-US" altLang="zh-CN" dirty="0" smtClean="0"/>
              <a:t>quad</a:t>
            </a:r>
            <a:r>
              <a:rPr kumimoji="1" lang="en-US" altLang="zh-CN" dirty="0"/>
              <a:t>-core 3.4GHz </a:t>
            </a:r>
            <a:r>
              <a:rPr kumimoji="1" lang="en-US" altLang="zh-CN" dirty="0" smtClean="0"/>
              <a:t>CPU</a:t>
            </a:r>
            <a:endParaRPr kumimoji="1" lang="en-US" altLang="zh-CN" dirty="0"/>
          </a:p>
          <a:p>
            <a:pPr lvl="1"/>
            <a:r>
              <a:rPr kumimoji="1" lang="en-US" altLang="zh-CN" dirty="0" smtClean="0"/>
              <a:t>16GB RAM and 4TB </a:t>
            </a:r>
            <a:r>
              <a:rPr kumimoji="1" lang="en-US" altLang="zh-CN" dirty="0"/>
              <a:t>hard </a:t>
            </a:r>
            <a:r>
              <a:rPr kumimoji="1" lang="en-US" altLang="zh-CN" dirty="0" smtClean="0"/>
              <a:t>disk</a:t>
            </a:r>
          </a:p>
          <a:p>
            <a:r>
              <a:rPr kumimoji="1" lang="en-US" altLang="zh-CN" dirty="0" smtClean="0"/>
              <a:t>Main competitors:</a:t>
            </a:r>
          </a:p>
          <a:p>
            <a:pPr lvl="1"/>
            <a:r>
              <a:rPr kumimoji="1" lang="en-US" altLang="zh-CN" dirty="0" err="1" smtClean="0"/>
              <a:t>GraphChi</a:t>
            </a:r>
            <a:r>
              <a:rPr kumimoji="1" lang="en-US" altLang="zh-CN" dirty="0" smtClean="0"/>
              <a:t> and X-Stream</a:t>
            </a:r>
          </a:p>
          <a:p>
            <a:r>
              <a:rPr kumimoji="1" lang="en-US" altLang="zh-CN" dirty="0" smtClean="0"/>
              <a:t>Applications:</a:t>
            </a:r>
          </a:p>
          <a:p>
            <a:pPr lvl="1"/>
            <a:r>
              <a:rPr kumimoji="1" lang="en-US" altLang="zh-CN" b="1" dirty="0" smtClean="0"/>
              <a:t>PageRank</a:t>
            </a:r>
          </a:p>
          <a:p>
            <a:pPr lvl="1"/>
            <a:r>
              <a:rPr kumimoji="1" lang="en-US" altLang="zh-CN" b="1" dirty="0" smtClean="0"/>
              <a:t>WCC</a:t>
            </a:r>
            <a:r>
              <a:rPr kumimoji="1" lang="en-US" altLang="zh-CN" dirty="0" smtClean="0"/>
              <a:t>: weakly connected components</a:t>
            </a:r>
          </a:p>
          <a:p>
            <a:pPr lvl="1"/>
            <a:r>
              <a:rPr kumimoji="1" lang="en-US" altLang="zh-CN" b="1" dirty="0" smtClean="0"/>
              <a:t>CD</a:t>
            </a:r>
            <a:r>
              <a:rPr kumimoji="1" lang="en-US" altLang="zh-CN" dirty="0" smtClean="0"/>
              <a:t>: community detection</a:t>
            </a:r>
          </a:p>
          <a:p>
            <a:pPr lvl="1"/>
            <a:r>
              <a:rPr kumimoji="1" lang="en-US" altLang="zh-CN" b="1" dirty="0" smtClean="0"/>
              <a:t>ALS</a:t>
            </a:r>
            <a:r>
              <a:rPr kumimoji="1" lang="en-US" altLang="zh-CN" dirty="0" smtClean="0"/>
              <a:t>: alternating least square for collaborative filtering</a:t>
            </a:r>
          </a:p>
          <a:p>
            <a:pPr lvl="1"/>
            <a:r>
              <a:rPr kumimoji="1" lang="en-US" altLang="zh-CN" dirty="0" smtClean="0"/>
              <a:t>Shortest path, label propagations, etc.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467810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/>
              <a:t>PageRank on </a:t>
            </a:r>
            <a:r>
              <a:rPr kumimoji="1" lang="en-US" altLang="zh-CN" dirty="0" smtClean="0"/>
              <a:t>Twitter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Twitter follow-graph: 41M nodes, 1.4B edges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379" y="2143759"/>
            <a:ext cx="5605781" cy="462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38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 smtClean="0"/>
              <a:t>Cost of Updates Propagation:</a:t>
            </a:r>
            <a:br>
              <a:rPr kumimoji="1" lang="en-US" altLang="zh-CN" dirty="0" smtClean="0"/>
            </a:br>
            <a:r>
              <a:rPr kumimoji="1" lang="en-US" altLang="zh-CN" dirty="0" smtClean="0"/>
              <a:t>Data Write and Read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/>
          <a:srcRect t="-4777" b="-477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2638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Applications: WCC, CD, ALS</a:t>
            </a:r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>
          <a:blip r:embed="rId3"/>
          <a:srcRect t="-8278" b="-8278"/>
          <a:stretch>
            <a:fillRect/>
          </a:stretch>
        </p:blipFill>
        <p:spPr/>
      </p:pic>
      <p:cxnSp>
        <p:nvCxnSpPr>
          <p:cNvPr id="4" name="直线箭头连接符 3"/>
          <p:cNvCxnSpPr>
            <a:endCxn id="5" idx="0"/>
          </p:cNvCxnSpPr>
          <p:nvPr/>
        </p:nvCxnSpPr>
        <p:spPr bwMode="auto">
          <a:xfrm flipH="1">
            <a:off x="3144050" y="4946372"/>
            <a:ext cx="255186" cy="90806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5" name="文本框 4"/>
          <p:cNvSpPr txBox="1"/>
          <p:nvPr/>
        </p:nvSpPr>
        <p:spPr>
          <a:xfrm>
            <a:off x="938329" y="5854440"/>
            <a:ext cx="44114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Failed to implement CD on X-Stream, due to its edge-centric programming model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612160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Web-Scale Graph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Clueweb12: web scale graph</a:t>
            </a:r>
          </a:p>
          <a:p>
            <a:pPr lvl="1"/>
            <a:r>
              <a:rPr kumimoji="1" lang="en-US" altLang="zh-CN" dirty="0" smtClean="0"/>
              <a:t>978 million nodes, 42.5 billion edges</a:t>
            </a:r>
          </a:p>
          <a:p>
            <a:pPr lvl="1"/>
            <a:r>
              <a:rPr kumimoji="1" lang="en-US" altLang="zh-CN" dirty="0" smtClean="0"/>
              <a:t>402 GB on disk</a:t>
            </a:r>
          </a:p>
          <a:p>
            <a:pPr lvl="1"/>
            <a:r>
              <a:rPr kumimoji="1" lang="en-US" altLang="zh-CN" dirty="0" smtClean="0"/>
              <a:t>2 iterations of PageRank</a:t>
            </a:r>
          </a:p>
          <a:p>
            <a:r>
              <a:rPr kumimoji="1" lang="en-US" altLang="zh-CN" dirty="0" smtClean="0"/>
              <a:t>Computation time</a:t>
            </a:r>
          </a:p>
          <a:p>
            <a:pPr lvl="1"/>
            <a:r>
              <a:rPr kumimoji="1" lang="en-US" altLang="zh-CN" dirty="0" err="1" smtClean="0"/>
              <a:t>GraphChi</a:t>
            </a:r>
            <a:r>
              <a:rPr kumimoji="1" lang="en-US" altLang="zh-CN" dirty="0" smtClean="0"/>
              <a:t>: </a:t>
            </a:r>
            <a:r>
              <a:rPr kumimoji="1" lang="en-US" altLang="zh-CN" b="1" dirty="0" smtClean="0"/>
              <a:t>4.3 hours</a:t>
            </a:r>
          </a:p>
          <a:p>
            <a:pPr lvl="1"/>
            <a:r>
              <a:rPr kumimoji="1" lang="en-US" altLang="zh-CN" dirty="0" smtClean="0"/>
              <a:t>X-Stream: </a:t>
            </a:r>
            <a:r>
              <a:rPr kumimoji="1" lang="en-US" altLang="zh-CN" b="1" dirty="0" smtClean="0"/>
              <a:t>7.4 hours</a:t>
            </a:r>
            <a:endParaRPr kumimoji="1" lang="en-US" altLang="zh-CN" b="1" dirty="0"/>
          </a:p>
          <a:p>
            <a:pPr lvl="1"/>
            <a:r>
              <a:rPr kumimoji="1" lang="en-US" altLang="zh-CN" dirty="0" smtClean="0"/>
              <a:t>VENUS-I:  </a:t>
            </a:r>
            <a:r>
              <a:rPr kumimoji="1" lang="en-US" altLang="zh-CN" b="1" dirty="0" smtClean="0"/>
              <a:t>2 hours</a:t>
            </a:r>
          </a:p>
          <a:p>
            <a:pPr lvl="1"/>
            <a:r>
              <a:rPr kumimoji="1" lang="en-US" altLang="zh-CN" dirty="0" smtClean="0"/>
              <a:t>VENUS-II: </a:t>
            </a:r>
            <a:r>
              <a:rPr kumimoji="1" lang="en-US" altLang="zh-CN" b="1" dirty="0" smtClean="0"/>
              <a:t>1.8 hours</a:t>
            </a:r>
            <a:endParaRPr kumimoji="1" lang="zh-CN" altLang="en-US" b="1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2020" y="2649220"/>
            <a:ext cx="4352584" cy="3863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49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Graph is everywhere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We have large graphs</a:t>
            </a:r>
          </a:p>
          <a:p>
            <a:pPr lvl="1"/>
            <a:r>
              <a:rPr kumimoji="1" lang="en-US" altLang="zh-CN" dirty="0" smtClean="0"/>
              <a:t>Web graph</a:t>
            </a:r>
          </a:p>
          <a:p>
            <a:pPr lvl="1"/>
            <a:r>
              <a:rPr kumimoji="1" lang="en-US" altLang="zh-CN" dirty="0" smtClean="0"/>
              <a:t>Social graph</a:t>
            </a:r>
          </a:p>
          <a:p>
            <a:pPr lvl="1"/>
            <a:r>
              <a:rPr kumimoji="1" lang="en-US" altLang="zh-CN" dirty="0" smtClean="0"/>
              <a:t>User-movie ratings graph</a:t>
            </a:r>
          </a:p>
          <a:p>
            <a:pPr lvl="1"/>
            <a:r>
              <a:rPr kumimoji="1" lang="en-US" altLang="zh-CN" dirty="0" smtClean="0"/>
              <a:t>…</a:t>
            </a:r>
          </a:p>
          <a:p>
            <a:r>
              <a:rPr kumimoji="1" lang="en-US" altLang="zh-CN" dirty="0" smtClean="0"/>
              <a:t>Graph Computation</a:t>
            </a:r>
          </a:p>
          <a:p>
            <a:pPr lvl="1"/>
            <a:r>
              <a:rPr kumimoji="1" lang="en-US" altLang="zh-CN" dirty="0" smtClean="0"/>
              <a:t>PageRank</a:t>
            </a:r>
          </a:p>
          <a:p>
            <a:pPr lvl="1"/>
            <a:r>
              <a:rPr kumimoji="1" lang="en-US" altLang="zh-CN" dirty="0" smtClean="0"/>
              <a:t>Community detection</a:t>
            </a:r>
          </a:p>
          <a:p>
            <a:pPr lvl="1"/>
            <a:r>
              <a:rPr kumimoji="1" lang="en-US" altLang="zh-CN" dirty="0" smtClean="0"/>
              <a:t>ALS for collaborative filtering</a:t>
            </a:r>
          </a:p>
          <a:p>
            <a:pPr lvl="1"/>
            <a:r>
              <a:rPr kumimoji="1" lang="en-US" altLang="zh-CN" dirty="0" smtClean="0"/>
              <a:t>…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1703" y="2101127"/>
            <a:ext cx="1044742" cy="3689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54903" y="2489246"/>
            <a:ext cx="369175" cy="29949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71943" y="2863382"/>
            <a:ext cx="918818" cy="427292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77796" y="2470088"/>
            <a:ext cx="318649" cy="31864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322365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971"/>
    </mc:Choice>
    <mc:Fallback xmlns="">
      <p:transition xmlns:p14="http://schemas.microsoft.com/office/powerpoint/2010/main" spd="slow" advTm="50971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Conclusion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Present a disk-based graph </a:t>
            </a:r>
            <a:r>
              <a:rPr kumimoji="1" lang="en-US" altLang="zh-CN" dirty="0" smtClean="0"/>
              <a:t>computation system, VENUS</a:t>
            </a:r>
          </a:p>
          <a:p>
            <a:r>
              <a:rPr kumimoji="1" lang="en-US" altLang="zh-CN" dirty="0" smtClean="0"/>
              <a:t>Our design of graph storage and execution can reduce data access and I/O</a:t>
            </a:r>
          </a:p>
          <a:p>
            <a:r>
              <a:rPr kumimoji="1" lang="en-US" altLang="zh-CN" dirty="0" smtClean="0"/>
              <a:t>Evaluations show it outperforms </a:t>
            </a:r>
            <a:r>
              <a:rPr kumimoji="1" lang="en-US" altLang="zh-CN" dirty="0" err="1" smtClean="0"/>
              <a:t>GraphChi</a:t>
            </a:r>
            <a:r>
              <a:rPr kumimoji="1" lang="en-US" altLang="zh-CN" dirty="0" smtClean="0"/>
              <a:t> and X-Stream</a:t>
            </a:r>
          </a:p>
          <a:p>
            <a:r>
              <a:rPr kumimoji="1" lang="en-US" altLang="zh-CN" dirty="0" smtClean="0"/>
              <a:t>Also VENUS </a:t>
            </a:r>
            <a:r>
              <a:rPr kumimoji="1" lang="en-US" altLang="zh-CN" dirty="0"/>
              <a:t>can handle billion-scale </a:t>
            </a:r>
            <a:r>
              <a:rPr kumimoji="1" lang="en-US" altLang="zh-CN" dirty="0" smtClean="0"/>
              <a:t>problems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838399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2980638" y="2434075"/>
            <a:ext cx="322997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4800" dirty="0" smtClean="0"/>
              <a:t>Thank you!</a:t>
            </a:r>
          </a:p>
          <a:p>
            <a:pPr algn="ctr"/>
            <a:r>
              <a:rPr kumimoji="1" lang="en-US" altLang="zh-CN" sz="4800" dirty="0" smtClean="0"/>
              <a:t>Q&amp;A</a:t>
            </a:r>
            <a:endParaRPr kumimoji="1"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9219857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Value Buffer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To reduce I/O operations in loading/updating v-shards</a:t>
            </a:r>
          </a:p>
          <a:p>
            <a:pPr lvl="1"/>
            <a:r>
              <a:rPr kumimoji="1" lang="en-US" altLang="zh-CN" dirty="0" smtClean="0"/>
              <a:t>Split value table into multiple pages</a:t>
            </a:r>
          </a:p>
          <a:p>
            <a:pPr lvl="1"/>
            <a:r>
              <a:rPr kumimoji="1" lang="en-US" altLang="zh-CN" dirty="0" smtClean="0"/>
              <a:t>Use value buffer to cache loaded pages</a:t>
            </a:r>
          </a:p>
          <a:p>
            <a:pPr lvl="1"/>
            <a:r>
              <a:rPr kumimoji="1" lang="en-US" altLang="zh-CN" dirty="0" smtClean="0"/>
              <a:t>Use LRU for replacement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89070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 smtClean="0"/>
              <a:t>Mining from Big Graphs: </a:t>
            </a:r>
            <a:br>
              <a:rPr lang="en-US" altLang="zh-CN" dirty="0" smtClean="0"/>
            </a:br>
            <a:r>
              <a:rPr lang="en-US" altLang="zh-CN" dirty="0" smtClean="0"/>
              <a:t>two feasible ways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dirty="0" smtClean="0">
                <a:solidFill>
                  <a:srgbClr val="FF0000"/>
                </a:solidFill>
              </a:rPr>
              <a:t>Distributed systems</a:t>
            </a:r>
          </a:p>
          <a:p>
            <a:pPr lvl="1"/>
            <a:r>
              <a:rPr lang="en-US" altLang="zh-CN" dirty="0" err="1" smtClean="0"/>
              <a:t>Pregel</a:t>
            </a:r>
            <a:r>
              <a:rPr lang="en-US" altLang="zh-CN" dirty="0" smtClean="0"/>
              <a:t>[SIGMOD’10], </a:t>
            </a:r>
            <a:r>
              <a:rPr lang="en-US" altLang="zh-CN" dirty="0" err="1" smtClean="0"/>
              <a:t>GraphLab</a:t>
            </a:r>
            <a:r>
              <a:rPr lang="en-US" altLang="zh-CN" dirty="0" smtClean="0"/>
              <a:t>[OSDI’12], </a:t>
            </a:r>
            <a:r>
              <a:rPr lang="en-US" altLang="zh-CN" dirty="0" err="1" smtClean="0"/>
              <a:t>GraphX</a:t>
            </a:r>
            <a:r>
              <a:rPr lang="en-US" altLang="zh-CN" dirty="0" smtClean="0"/>
              <a:t>[OSDI’14], </a:t>
            </a:r>
            <a:r>
              <a:rPr lang="en-US" altLang="zh-CN" dirty="0" err="1" smtClean="0"/>
              <a:t>Giraph</a:t>
            </a:r>
            <a:r>
              <a:rPr lang="en-US" altLang="zh-CN" dirty="0" smtClean="0"/>
              <a:t>, ...</a:t>
            </a:r>
          </a:p>
          <a:p>
            <a:pPr lvl="1"/>
            <a:r>
              <a:rPr lang="en-US" altLang="zh-CN" i="1" dirty="0" smtClean="0"/>
              <a:t>Expensive cluster, complex setup, writing distributed programs</a:t>
            </a:r>
          </a:p>
          <a:p>
            <a:r>
              <a:rPr lang="en-US" altLang="zh-CN" b="1" dirty="0" smtClean="0">
                <a:solidFill>
                  <a:srgbClr val="FF0000"/>
                </a:solidFill>
              </a:rPr>
              <a:t>Single-machine </a:t>
            </a:r>
            <a:r>
              <a:rPr lang="en-US" altLang="zh-CN" dirty="0" smtClean="0">
                <a:solidFill>
                  <a:srgbClr val="FF0000"/>
                </a:solidFill>
              </a:rPr>
              <a:t>system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Disk: </a:t>
            </a:r>
            <a:r>
              <a:rPr lang="en-US" altLang="zh-CN" b="1" dirty="0" err="1" smtClean="0"/>
              <a:t>GraphChi</a:t>
            </a:r>
            <a:r>
              <a:rPr lang="en-US" altLang="zh-CN" dirty="0" smtClean="0"/>
              <a:t>[OSDI’12], X-Stream[SOSP’13]</a:t>
            </a:r>
          </a:p>
          <a:p>
            <a:pPr lvl="2"/>
            <a:r>
              <a:rPr lang="en-US" altLang="zh-CN" dirty="0" smtClean="0"/>
              <a:t>SSD: </a:t>
            </a:r>
            <a:r>
              <a:rPr lang="en-US" altLang="zh-CN" dirty="0" err="1" smtClean="0"/>
              <a:t>TurboGraph</a:t>
            </a:r>
            <a:r>
              <a:rPr lang="en-US" altLang="zh-CN" dirty="0" smtClean="0"/>
              <a:t>[KDD’13], </a:t>
            </a:r>
            <a:r>
              <a:rPr lang="en-US" altLang="zh-CN" dirty="0" err="1" smtClean="0"/>
              <a:t>FlashGraph</a:t>
            </a:r>
            <a:r>
              <a:rPr lang="en-US" altLang="zh-CN" dirty="0" smtClean="0"/>
              <a:t>[FAST’15]</a:t>
            </a:r>
          </a:p>
          <a:p>
            <a:pPr lvl="1"/>
            <a:r>
              <a:rPr lang="en-US" altLang="zh-CN" dirty="0" smtClean="0"/>
              <a:t>Computation time close to distributed systems</a:t>
            </a:r>
          </a:p>
          <a:p>
            <a:pPr lvl="2"/>
            <a:r>
              <a:rPr lang="en-US" altLang="zh-CN" dirty="0"/>
              <a:t>PageRank on </a:t>
            </a:r>
            <a:r>
              <a:rPr lang="en-US" altLang="zh-CN" dirty="0" smtClean="0"/>
              <a:t>Twitter graph </a:t>
            </a:r>
            <a:r>
              <a:rPr lang="en-US" altLang="zh-CN" dirty="0"/>
              <a:t>(41M nodes, 1.4B edges)</a:t>
            </a:r>
          </a:p>
          <a:p>
            <a:pPr lvl="3"/>
            <a:r>
              <a:rPr lang="en-US" altLang="zh-CN" dirty="0"/>
              <a:t>Spark: 8.1min with 50 machines </a:t>
            </a:r>
            <a:r>
              <a:rPr lang="en-US" altLang="zh-CN" dirty="0" smtClean="0"/>
              <a:t>(each with 2 CPUs, 7.5G </a:t>
            </a:r>
            <a:r>
              <a:rPr lang="en-US" altLang="zh-CN" dirty="0"/>
              <a:t>RAM)[</a:t>
            </a:r>
            <a:r>
              <a:rPr lang="en-US" altLang="zh-CN" dirty="0" smtClean="0"/>
              <a:t>Stanton KDD’12]</a:t>
            </a:r>
            <a:endParaRPr lang="en-US" altLang="zh-CN" dirty="0"/>
          </a:p>
          <a:p>
            <a:pPr lvl="3"/>
            <a:r>
              <a:rPr lang="en-US" altLang="zh-CN" dirty="0"/>
              <a:t>VENUS: 8 min on a single machine with </a:t>
            </a:r>
            <a:r>
              <a:rPr lang="en-US" altLang="zh-CN" dirty="0" smtClean="0"/>
              <a:t>quad-core CPU, 16G </a:t>
            </a:r>
            <a:r>
              <a:rPr lang="en-US" altLang="zh-CN" dirty="0"/>
              <a:t>RAM</a:t>
            </a:r>
          </a:p>
          <a:p>
            <a:pPr lvl="1"/>
            <a:r>
              <a:rPr lang="en-US" altLang="zh-CN" i="1" dirty="0" smtClean="0"/>
              <a:t>Affordable, easy to program/debug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7221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139"/>
    </mc:Choice>
    <mc:Fallback xmlns="">
      <p:transition xmlns:p14="http://schemas.microsoft.com/office/powerpoint/2010/main" spd="slow" advTm="21613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Existing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b="1" dirty="0" smtClean="0"/>
              <a:t>Vertex-centric programming model</a:t>
            </a:r>
            <a:r>
              <a:rPr lang="en-US" dirty="0" smtClean="0"/>
              <a:t>: popularized by </a:t>
            </a:r>
            <a:r>
              <a:rPr lang="en-US" dirty="0" err="1" smtClean="0"/>
              <a:t>Pregel</a:t>
            </a:r>
            <a:r>
              <a:rPr lang="en-US" dirty="0" smtClean="0"/>
              <a:t> / </a:t>
            </a:r>
            <a:r>
              <a:rPr lang="en-US" dirty="0" err="1" smtClean="0"/>
              <a:t>GraphLab</a:t>
            </a:r>
            <a:r>
              <a:rPr lang="en-US" dirty="0" smtClean="0"/>
              <a:t> / </a:t>
            </a:r>
            <a:r>
              <a:rPr lang="en-US" dirty="0" err="1" smtClean="0"/>
              <a:t>GraphChi</a:t>
            </a:r>
            <a:endParaRPr lang="en-US" dirty="0" smtClean="0"/>
          </a:p>
          <a:p>
            <a:pPr lvl="1"/>
            <a:r>
              <a:rPr lang="en-US" dirty="0" smtClean="0"/>
              <a:t>Each vertex updates itself based on its neighborhood</a:t>
            </a:r>
          </a:p>
          <a:p>
            <a:r>
              <a:rPr lang="en-US" dirty="0" err="1" smtClean="0"/>
              <a:t>GraphChi</a:t>
            </a:r>
            <a:endParaRPr lang="en-US" dirty="0" smtClean="0"/>
          </a:p>
          <a:p>
            <a:pPr lvl="1"/>
            <a:r>
              <a:rPr lang="en-US" dirty="0" smtClean="0"/>
              <a:t>Updated data on each vertex must be propagated to its neighbors through disk</a:t>
            </a:r>
          </a:p>
          <a:p>
            <a:pPr lvl="1"/>
            <a:r>
              <a:rPr lang="en-US" dirty="0" smtClean="0"/>
              <a:t>Extensive disk I/O</a:t>
            </a:r>
          </a:p>
          <a:p>
            <a:r>
              <a:rPr lang="en-US" dirty="0" smtClean="0"/>
              <a:t>X-Stream</a:t>
            </a:r>
          </a:p>
          <a:p>
            <a:pPr lvl="1"/>
            <a:r>
              <a:rPr lang="en-US" dirty="0" smtClean="0"/>
              <a:t>Different API: edge-centric programming</a:t>
            </a:r>
          </a:p>
          <a:p>
            <a:pPr lvl="2"/>
            <a:r>
              <a:rPr lang="en-US" dirty="0" smtClean="0"/>
              <a:t>Less expressive, re-implement common algorithms</a:t>
            </a:r>
          </a:p>
          <a:p>
            <a:pPr lvl="1"/>
            <a:r>
              <a:rPr lang="en-US" dirty="0" smtClean="0"/>
              <a:t>Also use disk to propagate updates</a:t>
            </a:r>
            <a:endParaRPr lang="en-US" dirty="0"/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832"/>
    </mc:Choice>
    <mc:Fallback xmlns="">
      <p:transition xmlns:p14="http://schemas.microsoft.com/office/powerpoint/2010/main" spd="slow" advTm="91832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Our Contributions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Design and implement a disk-based system, VENUS</a:t>
            </a:r>
          </a:p>
          <a:p>
            <a:pPr lvl="1"/>
            <a:r>
              <a:rPr lang="en-US" altLang="zh-CN" dirty="0" smtClean="0"/>
              <a:t>A new vertex-centric streamlined processing model</a:t>
            </a:r>
          </a:p>
          <a:p>
            <a:pPr lvl="1"/>
            <a:r>
              <a:rPr lang="en-US" altLang="zh-CN" dirty="0" smtClean="0"/>
              <a:t>Separate mutable vertex data and immutable edge data</a:t>
            </a:r>
          </a:p>
          <a:p>
            <a:pPr lvl="1"/>
            <a:r>
              <a:rPr lang="en-US" altLang="zh-CN" dirty="0" smtClean="0"/>
              <a:t>Read/Write less data compared to other systems</a:t>
            </a:r>
          </a:p>
          <a:p>
            <a:r>
              <a:rPr lang="en-US" altLang="zh-CN" dirty="0" smtClean="0"/>
              <a:t>Evaluation on large graphs</a:t>
            </a:r>
          </a:p>
          <a:p>
            <a:pPr lvl="1"/>
            <a:r>
              <a:rPr lang="en-US" altLang="zh-CN" dirty="0" smtClean="0"/>
              <a:t>Outperform </a:t>
            </a:r>
            <a:r>
              <a:rPr lang="en-US" altLang="zh-CN" dirty="0" err="1" smtClean="0"/>
              <a:t>GraphChi</a:t>
            </a:r>
            <a:r>
              <a:rPr lang="en-US" altLang="zh-CN" dirty="0" smtClean="0"/>
              <a:t> and X-Stream</a:t>
            </a:r>
          </a:p>
          <a:p>
            <a:pPr lvl="1"/>
            <a:r>
              <a:rPr lang="en-US" altLang="zh-CN" dirty="0" smtClean="0"/>
              <a:t>Verify that our design reduce data access</a:t>
            </a:r>
          </a:p>
        </p:txBody>
      </p:sp>
    </p:spTree>
    <p:extLst>
      <p:ext uri="{BB962C8B-B14F-4D97-AF65-F5344CB8AC3E}">
        <p14:creationId xmlns:p14="http://schemas.microsoft.com/office/powerpoint/2010/main" val="3606950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772"/>
    </mc:Choice>
    <mc:Fallback xmlns="">
      <p:transition xmlns:p14="http://schemas.microsoft.com/office/powerpoint/2010/main" spd="slow" advTm="56772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Vertex-Centric Programming 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Consider </a:t>
            </a:r>
            <a:r>
              <a:rPr lang="en-US" altLang="zh-CN" dirty="0" err="1" smtClean="0"/>
              <a:t>GraphChi</a:t>
            </a:r>
            <a:endParaRPr lang="en-US" altLang="zh-CN" dirty="0" smtClean="0"/>
          </a:p>
        </p:txBody>
      </p:sp>
      <p:sp>
        <p:nvSpPr>
          <p:cNvPr id="33" name="椭圆 32"/>
          <p:cNvSpPr/>
          <p:nvPr/>
        </p:nvSpPr>
        <p:spPr bwMode="auto">
          <a:xfrm>
            <a:off x="7064901" y="3946050"/>
            <a:ext cx="182743" cy="182728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椭圆 33"/>
          <p:cNvSpPr/>
          <p:nvPr/>
        </p:nvSpPr>
        <p:spPr bwMode="auto">
          <a:xfrm>
            <a:off x="7939136" y="3946050"/>
            <a:ext cx="182743" cy="182728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椭圆 34"/>
          <p:cNvSpPr/>
          <p:nvPr/>
        </p:nvSpPr>
        <p:spPr bwMode="auto">
          <a:xfrm>
            <a:off x="6206009" y="3269958"/>
            <a:ext cx="182743" cy="182728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椭圆 35"/>
          <p:cNvSpPr/>
          <p:nvPr/>
        </p:nvSpPr>
        <p:spPr bwMode="auto">
          <a:xfrm>
            <a:off x="6206009" y="3946050"/>
            <a:ext cx="182743" cy="182728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椭圆 36"/>
          <p:cNvSpPr/>
          <p:nvPr/>
        </p:nvSpPr>
        <p:spPr bwMode="auto">
          <a:xfrm>
            <a:off x="6206009" y="4607169"/>
            <a:ext cx="182743" cy="182728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椭圆 37"/>
          <p:cNvSpPr/>
          <p:nvPr/>
        </p:nvSpPr>
        <p:spPr bwMode="auto">
          <a:xfrm>
            <a:off x="7939136" y="3269958"/>
            <a:ext cx="182743" cy="182728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椭圆 38"/>
          <p:cNvSpPr/>
          <p:nvPr/>
        </p:nvSpPr>
        <p:spPr bwMode="auto">
          <a:xfrm>
            <a:off x="7939136" y="4607169"/>
            <a:ext cx="182743" cy="182728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" name="直线箭头连接符 39"/>
          <p:cNvCxnSpPr>
            <a:stCxn id="35" idx="5"/>
            <a:endCxn id="33" idx="2"/>
          </p:cNvCxnSpPr>
          <p:nvPr/>
        </p:nvCxnSpPr>
        <p:spPr bwMode="auto">
          <a:xfrm>
            <a:off x="6361990" y="3425926"/>
            <a:ext cx="702911" cy="61148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1" name="直线箭头连接符 40"/>
          <p:cNvCxnSpPr>
            <a:stCxn id="36" idx="6"/>
            <a:endCxn id="33" idx="2"/>
          </p:cNvCxnSpPr>
          <p:nvPr/>
        </p:nvCxnSpPr>
        <p:spPr bwMode="auto">
          <a:xfrm>
            <a:off x="6388752" y="4037414"/>
            <a:ext cx="676149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2" name="直线箭头连接符 41"/>
          <p:cNvCxnSpPr>
            <a:stCxn id="37" idx="7"/>
            <a:endCxn id="33" idx="2"/>
          </p:cNvCxnSpPr>
          <p:nvPr/>
        </p:nvCxnSpPr>
        <p:spPr bwMode="auto">
          <a:xfrm flipV="1">
            <a:off x="6361990" y="4037414"/>
            <a:ext cx="702911" cy="59651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3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3" name="直线箭头连接符 42"/>
          <p:cNvCxnSpPr>
            <a:stCxn id="39" idx="1"/>
            <a:endCxn id="33" idx="6"/>
          </p:cNvCxnSpPr>
          <p:nvPr/>
        </p:nvCxnSpPr>
        <p:spPr bwMode="auto">
          <a:xfrm flipH="1" flipV="1">
            <a:off x="7247644" y="4037414"/>
            <a:ext cx="718254" cy="59651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4" name="直线箭头连接符 43"/>
          <p:cNvCxnSpPr>
            <a:stCxn id="34" idx="2"/>
            <a:endCxn id="33" idx="6"/>
          </p:cNvCxnSpPr>
          <p:nvPr/>
        </p:nvCxnSpPr>
        <p:spPr bwMode="auto">
          <a:xfrm flipH="1">
            <a:off x="7247644" y="4037414"/>
            <a:ext cx="69149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45" name="直线箭头连接符 44"/>
          <p:cNvCxnSpPr>
            <a:stCxn id="38" idx="3"/>
            <a:endCxn id="33" idx="6"/>
          </p:cNvCxnSpPr>
          <p:nvPr/>
        </p:nvCxnSpPr>
        <p:spPr bwMode="auto">
          <a:xfrm flipH="1">
            <a:off x="7247644" y="3425926"/>
            <a:ext cx="718254" cy="61148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arrow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4" name="文本框 3"/>
          <p:cNvSpPr txBox="1"/>
          <p:nvPr/>
        </p:nvSpPr>
        <p:spPr>
          <a:xfrm>
            <a:off x="843162" y="2883252"/>
            <a:ext cx="432041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for each iteration</a:t>
            </a:r>
          </a:p>
          <a:p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for each vertex v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 update(v)</a:t>
            </a:r>
          </a:p>
          <a:p>
            <a:endParaRPr lang="en-US" altLang="zh-CN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void update(v)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fetch data from each </a:t>
            </a:r>
            <a:r>
              <a:rPr lang="en-US" altLang="zh-CN" b="1" dirty="0" smtClean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in-edge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update data on v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spread data to each </a:t>
            </a:r>
            <a:r>
              <a:rPr lang="en-US" altLang="zh-CN" b="1" dirty="0" smtClean="0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out-edge</a:t>
            </a:r>
            <a:endParaRPr lang="zh-CN" altLang="en-US" b="1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6" name="直线箭头连接符 5"/>
          <p:cNvCxnSpPr/>
          <p:nvPr/>
        </p:nvCxnSpPr>
        <p:spPr bwMode="auto">
          <a:xfrm flipH="1">
            <a:off x="6862482" y="4128778"/>
            <a:ext cx="696490" cy="150407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8" name="文本框 7"/>
          <p:cNvSpPr txBox="1"/>
          <p:nvPr/>
        </p:nvSpPr>
        <p:spPr>
          <a:xfrm>
            <a:off x="5968096" y="5745193"/>
            <a:ext cx="1788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Duplicated data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6992402" y="3564018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Courier New"/>
                <a:cs typeface="Courier New"/>
              </a:rPr>
              <a:t>v</a:t>
            </a:r>
            <a:endParaRPr kumimoji="1" lang="zh-CN" altLang="en-US" dirty="0">
              <a:latin typeface="Courier New"/>
              <a:cs typeface="Courier Ne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5201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1233"/>
    </mc:Choice>
    <mc:Fallback xmlns="">
      <p:transition xmlns:p14="http://schemas.microsoft.com/office/powerpoint/2010/main" spd="slow" advTm="111233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Vertex-Centric Programming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 smtClean="0"/>
              <a:t>VENUS:</a:t>
            </a:r>
          </a:p>
          <a:p>
            <a:pPr lvl="1"/>
            <a:r>
              <a:rPr lang="en-US" altLang="zh-CN" dirty="0" smtClean="0"/>
              <a:t>Only store mutable values on vertices</a:t>
            </a:r>
          </a:p>
          <a:p>
            <a:endParaRPr lang="en-US" altLang="zh-CN" dirty="0"/>
          </a:p>
          <a:p>
            <a:endParaRPr lang="en-US" altLang="zh-CN" dirty="0" smtClean="0"/>
          </a:p>
          <a:p>
            <a:r>
              <a:rPr lang="en-US" altLang="zh-CN" dirty="0" smtClean="0"/>
              <a:t>Pros</a:t>
            </a:r>
          </a:p>
          <a:p>
            <a:pPr lvl="1"/>
            <a:r>
              <a:rPr lang="en-US" altLang="zh-CN" dirty="0" smtClean="0"/>
              <a:t>Less data access</a:t>
            </a:r>
          </a:p>
          <a:p>
            <a:pPr lvl="1"/>
            <a:r>
              <a:rPr lang="en-US" altLang="zh-CN" dirty="0" smtClean="0"/>
              <a:t>Enable ``streamlined’’ processing</a:t>
            </a:r>
          </a:p>
          <a:p>
            <a:r>
              <a:rPr lang="en-US" altLang="zh-CN" dirty="0" smtClean="0"/>
              <a:t>Cons</a:t>
            </a:r>
          </a:p>
          <a:p>
            <a:pPr lvl="1"/>
            <a:r>
              <a:rPr lang="en-US" altLang="zh-CN" dirty="0" smtClean="0"/>
              <a:t>Limited expressiveness</a:t>
            </a:r>
          </a:p>
        </p:txBody>
      </p:sp>
      <p:sp>
        <p:nvSpPr>
          <p:cNvPr id="4" name="椭圆 3"/>
          <p:cNvSpPr/>
          <p:nvPr/>
        </p:nvSpPr>
        <p:spPr bwMode="auto">
          <a:xfrm>
            <a:off x="7064901" y="3946050"/>
            <a:ext cx="182743" cy="182728"/>
          </a:xfrm>
          <a:prstGeom prst="ellipse">
            <a:avLst/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椭圆 4"/>
          <p:cNvSpPr/>
          <p:nvPr/>
        </p:nvSpPr>
        <p:spPr bwMode="auto">
          <a:xfrm>
            <a:off x="7939136" y="3946050"/>
            <a:ext cx="182743" cy="182728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椭圆 5"/>
          <p:cNvSpPr/>
          <p:nvPr/>
        </p:nvSpPr>
        <p:spPr bwMode="auto">
          <a:xfrm>
            <a:off x="6206009" y="3269958"/>
            <a:ext cx="182743" cy="182728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椭圆 6"/>
          <p:cNvSpPr/>
          <p:nvPr/>
        </p:nvSpPr>
        <p:spPr bwMode="auto">
          <a:xfrm>
            <a:off x="6206009" y="3946050"/>
            <a:ext cx="182743" cy="182728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椭圆 7"/>
          <p:cNvSpPr/>
          <p:nvPr/>
        </p:nvSpPr>
        <p:spPr bwMode="auto">
          <a:xfrm>
            <a:off x="6206009" y="4607169"/>
            <a:ext cx="182743" cy="182728"/>
          </a:xfrm>
          <a:prstGeom prst="ellipse">
            <a:avLst/>
          </a:prstGeom>
          <a:solidFill>
            <a:schemeClr val="accent3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椭圆 8"/>
          <p:cNvSpPr/>
          <p:nvPr/>
        </p:nvSpPr>
        <p:spPr bwMode="auto">
          <a:xfrm>
            <a:off x="7939136" y="3269958"/>
            <a:ext cx="182743" cy="182728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椭圆 9"/>
          <p:cNvSpPr/>
          <p:nvPr/>
        </p:nvSpPr>
        <p:spPr bwMode="auto">
          <a:xfrm>
            <a:off x="7939136" y="4607169"/>
            <a:ext cx="182743" cy="182728"/>
          </a:xfrm>
          <a:prstGeom prst="ellips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1" name="直线箭头连接符 39"/>
          <p:cNvCxnSpPr>
            <a:stCxn id="6" idx="5"/>
            <a:endCxn id="4" idx="2"/>
          </p:cNvCxnSpPr>
          <p:nvPr/>
        </p:nvCxnSpPr>
        <p:spPr bwMode="auto">
          <a:xfrm>
            <a:off x="6361990" y="3425926"/>
            <a:ext cx="702911" cy="61148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2" name="直线箭头连接符 40"/>
          <p:cNvCxnSpPr>
            <a:stCxn id="7" idx="6"/>
            <a:endCxn id="4" idx="2"/>
          </p:cNvCxnSpPr>
          <p:nvPr/>
        </p:nvCxnSpPr>
        <p:spPr bwMode="auto">
          <a:xfrm>
            <a:off x="6388752" y="4037414"/>
            <a:ext cx="676149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3" name="直线箭头连接符 41"/>
          <p:cNvCxnSpPr>
            <a:stCxn id="8" idx="7"/>
            <a:endCxn id="4" idx="2"/>
          </p:cNvCxnSpPr>
          <p:nvPr/>
        </p:nvCxnSpPr>
        <p:spPr bwMode="auto">
          <a:xfrm flipV="1">
            <a:off x="6361990" y="4037414"/>
            <a:ext cx="702911" cy="59651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4" name="直线箭头连接符 42"/>
          <p:cNvCxnSpPr>
            <a:stCxn id="10" idx="1"/>
            <a:endCxn id="4" idx="6"/>
          </p:cNvCxnSpPr>
          <p:nvPr/>
        </p:nvCxnSpPr>
        <p:spPr bwMode="auto">
          <a:xfrm flipH="1" flipV="1">
            <a:off x="7247644" y="4037414"/>
            <a:ext cx="718254" cy="596515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arrow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5" name="直线箭头连接符 43"/>
          <p:cNvCxnSpPr>
            <a:stCxn id="5" idx="2"/>
            <a:endCxn id="4" idx="6"/>
          </p:cNvCxnSpPr>
          <p:nvPr/>
        </p:nvCxnSpPr>
        <p:spPr bwMode="auto">
          <a:xfrm flipH="1">
            <a:off x="7247644" y="4037414"/>
            <a:ext cx="691492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arrow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16" name="直线箭头连接符 44"/>
          <p:cNvCxnSpPr>
            <a:stCxn id="9" idx="3"/>
            <a:endCxn id="4" idx="6"/>
          </p:cNvCxnSpPr>
          <p:nvPr/>
        </p:nvCxnSpPr>
        <p:spPr bwMode="auto">
          <a:xfrm flipH="1">
            <a:off x="7247644" y="3425926"/>
            <a:ext cx="718254" cy="611488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0000"/>
            </a:solidFill>
            <a:prstDash val="solid"/>
            <a:round/>
            <a:headEnd type="arrow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17" name="文本框 16"/>
          <p:cNvSpPr txBox="1"/>
          <p:nvPr/>
        </p:nvSpPr>
        <p:spPr>
          <a:xfrm>
            <a:off x="1025888" y="2539336"/>
            <a:ext cx="432041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void update(v)</a:t>
            </a:r>
          </a:p>
          <a:p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 fetch data from each </a:t>
            </a:r>
            <a:r>
              <a:rPr lang="en-US" altLang="zh-CN" b="1" strike="sngStrik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in-edge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update data on v</a:t>
            </a:r>
          </a:p>
          <a:p>
            <a:r>
              <a:rPr lang="en-US" altLang="zh-CN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trike="sngStrike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spread </a:t>
            </a:r>
            <a:r>
              <a:rPr lang="en-US" altLang="zh-CN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data to each </a:t>
            </a:r>
            <a:r>
              <a:rPr lang="en-US" altLang="zh-CN" b="1" strike="sngStrike" dirty="0">
                <a:latin typeface="Courier New" panose="02070309020205020404" pitchFamily="49" charset="0"/>
                <a:cs typeface="Courier New" panose="02070309020205020404" pitchFamily="49" charset="0"/>
              </a:rPr>
              <a:t>out-edge</a:t>
            </a:r>
            <a:endParaRPr lang="zh-CN" altLang="en-US" b="1" strike="sngStrike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4101525" y="2575753"/>
            <a:ext cx="1454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 smtClean="0">
                <a:solidFill>
                  <a:schemeClr val="accent3"/>
                </a:solidFill>
              </a:rPr>
              <a:t>in-neighbor</a:t>
            </a:r>
            <a:endParaRPr kumimoji="1" lang="zh-CN" altLang="en-US" b="1" dirty="0">
              <a:solidFill>
                <a:schemeClr val="accent3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6992402" y="3564018"/>
            <a:ext cx="325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>
                <a:latin typeface="Courier New"/>
                <a:cs typeface="Courier New"/>
              </a:rPr>
              <a:t>v</a:t>
            </a:r>
            <a:endParaRPr kumimoji="1" lang="zh-CN" altLang="en-US" dirty="0">
              <a:latin typeface="Courier New"/>
              <a:cs typeface="Courier New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7362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039"/>
    </mc:Choice>
    <mc:Fallback xmlns="">
      <p:transition xmlns:p14="http://schemas.microsoft.com/office/powerpoint/2010/main" spd="slow" advTm="75039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VENUS Architecture</a:t>
            </a:r>
            <a:endParaRPr kumimoji="1" lang="zh-CN" altLang="en-US" dirty="0"/>
          </a:p>
        </p:txBody>
      </p:sp>
      <p:pic>
        <p:nvPicPr>
          <p:cNvPr id="6" name="内容占位符 5"/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-1620" b="-1620"/>
          <a:stretch/>
        </p:blipFill>
        <p:spPr>
          <a:xfrm>
            <a:off x="173038" y="1600200"/>
            <a:ext cx="8513762" cy="4525963"/>
          </a:xfrm>
        </p:spPr>
      </p:pic>
      <p:sp>
        <p:nvSpPr>
          <p:cNvPr id="4" name="矩形 3"/>
          <p:cNvSpPr/>
          <p:nvPr/>
        </p:nvSpPr>
        <p:spPr bwMode="auto">
          <a:xfrm>
            <a:off x="5808946" y="2154476"/>
            <a:ext cx="1315232" cy="346400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矩形 6"/>
          <p:cNvSpPr/>
          <p:nvPr/>
        </p:nvSpPr>
        <p:spPr bwMode="auto">
          <a:xfrm>
            <a:off x="7224387" y="2154476"/>
            <a:ext cx="704588" cy="3464004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99364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VENUS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Disk storage (offline)</a:t>
            </a:r>
          </a:p>
          <a:p>
            <a:pPr lvl="1"/>
            <a:r>
              <a:rPr lang="en-US" dirty="0" err="1" smtClean="0"/>
              <a:t>Sharding</a:t>
            </a:r>
            <a:endParaRPr lang="en-US" dirty="0" smtClean="0"/>
          </a:p>
          <a:p>
            <a:pPr lvl="1"/>
            <a:r>
              <a:rPr lang="en-US" dirty="0" smtClean="0"/>
              <a:t>Separation of edge data and vertex data</a:t>
            </a:r>
          </a:p>
          <a:p>
            <a:r>
              <a:rPr lang="en-US" dirty="0" smtClean="0"/>
              <a:t>Computing model (online)</a:t>
            </a:r>
          </a:p>
          <a:p>
            <a:pPr lvl="1"/>
            <a:r>
              <a:rPr lang="en-US" dirty="0" smtClean="0"/>
              <a:t>Load edge data sequentially</a:t>
            </a:r>
          </a:p>
          <a:p>
            <a:pPr lvl="2"/>
            <a:r>
              <a:rPr lang="en-US" dirty="0" smtClean="0"/>
              <a:t>Execute the update function on each vertex</a:t>
            </a:r>
          </a:p>
          <a:p>
            <a:pPr lvl="1"/>
            <a:r>
              <a:rPr lang="en-US" dirty="0" smtClean="0"/>
              <a:t>How to load vertex data and propagate updates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6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|58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8|27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4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3.6"/>
</p:tagLst>
</file>

<file path=ppt/theme/theme1.xml><?xml version="1.0" encoding="utf-8"?>
<a:theme xmlns:a="http://schemas.openxmlformats.org/drawingml/2006/main" name="patrick-slides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4016</TotalTime>
  <Words>1090</Words>
  <Application>Microsoft Macintosh PowerPoint</Application>
  <PresentationFormat>全屏显示(4:3)</PresentationFormat>
  <Paragraphs>262</Paragraphs>
  <Slides>22</Slides>
  <Notes>17</Notes>
  <HiddenSlides>1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3" baseType="lpstr">
      <vt:lpstr>patrick-slides</vt:lpstr>
      <vt:lpstr>VENUS: Vertex-Centric Streamlined Graph Computation on a Single PC</vt:lpstr>
      <vt:lpstr>Graph is everywhere</vt:lpstr>
      <vt:lpstr>Mining from Big Graphs:  two feasible ways</vt:lpstr>
      <vt:lpstr>Existing Systems</vt:lpstr>
      <vt:lpstr>Our Contributions</vt:lpstr>
      <vt:lpstr>Vertex-Centric Programming </vt:lpstr>
      <vt:lpstr>Vertex-Centric Programming</vt:lpstr>
      <vt:lpstr>VENUS Architecture</vt:lpstr>
      <vt:lpstr>VENUS Architecture</vt:lpstr>
      <vt:lpstr>Sharding</vt:lpstr>
      <vt:lpstr>PowerPoint 演示文稿</vt:lpstr>
      <vt:lpstr>Vertex-Centric Streamlined Processing</vt:lpstr>
      <vt:lpstr>PowerPoint 演示文稿</vt:lpstr>
      <vt:lpstr>Load and Update v-shards</vt:lpstr>
      <vt:lpstr>Evaluation of VENUS</vt:lpstr>
      <vt:lpstr>PageRank on Twitter</vt:lpstr>
      <vt:lpstr>Cost of Updates Propagation: Data Write and Read</vt:lpstr>
      <vt:lpstr>Applications: WCC, CD, ALS</vt:lpstr>
      <vt:lpstr>Web-Scale Graph</vt:lpstr>
      <vt:lpstr>Conclusion</vt:lpstr>
      <vt:lpstr>PowerPoint 演示文稿</vt:lpstr>
      <vt:lpstr>Value Buffer</vt:lpstr>
    </vt:vector>
  </TitlesOfParts>
  <Company>CUHK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VENUS: Vertex-Centric Streamlined Graph Computation on a Single PC</dc:title>
  <dc:creator>Qin Liu</dc:creator>
  <cp:lastModifiedBy>Qin Liu</cp:lastModifiedBy>
  <cp:revision>208</cp:revision>
  <dcterms:created xsi:type="dcterms:W3CDTF">2015-04-02T03:56:31Z</dcterms:created>
  <dcterms:modified xsi:type="dcterms:W3CDTF">2015-04-16T07:43:44Z</dcterms:modified>
</cp:coreProperties>
</file>

<file path=docProps/thumbnail.jpeg>
</file>